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7" r:id="rId3"/>
    <p:sldId id="258" r:id="rId4"/>
    <p:sldId id="259" r:id="rId5"/>
    <p:sldId id="260" r:id="rId6"/>
    <p:sldId id="288" r:id="rId7"/>
    <p:sldId id="289" r:id="rId8"/>
    <p:sldId id="290" r:id="rId9"/>
    <p:sldId id="291" r:id="rId10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370" y="58"/>
      </p:cViewPr>
      <p:guideLst>
        <p:guide orient="horz" pos="2160"/>
        <p:guide orient="horz" pos="3936"/>
        <p:guide orient="horz" pos="1152"/>
        <p:guide orient="horz" pos="2544"/>
        <p:guide orient="horz" pos="1296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40D9989-9166-4576-B92E-9FD43B604C77}" type="datetimeFigureOut">
              <a:rPr lang="ru-RU"/>
              <a:t>06.09.2015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F0A512-3DE5-459F-9E36-BE505B31513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1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t>06.09.2015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олилиния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 hasCustomPrompt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5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7"/>
          <p:cNvSpPr>
            <a:spLocks noEditPoints="1"/>
          </p:cNvSpPr>
          <p:nvPr/>
        </p:nvSpPr>
        <p:spPr bwMode="auto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6"/>
          <p:cNvSpPr>
            <a:spLocks noEditPoints="1"/>
          </p:cNvSpPr>
          <p:nvPr/>
        </p:nvSpPr>
        <p:spPr bwMode="auto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58788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9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9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9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2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3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альтернати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0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2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5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я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2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3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5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6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назв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7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8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0" name="Полилиния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1" name="Полилиния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6"/>
          <p:cNvSpPr>
            <a:spLocks noEditPoints="1"/>
          </p:cNvSpPr>
          <p:nvPr/>
        </p:nvSpPr>
        <p:spPr bwMode="auto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2" y="2048256"/>
            <a:ext cx="441959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4" y="2048256"/>
            <a:ext cx="441960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grpSp>
        <p:nvGrpSpPr>
          <p:cNvPr id="1071" name="Группа 1070"/>
          <p:cNvGrpSpPr/>
          <p:nvPr/>
        </p:nvGrpSpPr>
        <p:grpSpPr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2">
              <a:alpha val="20000"/>
            </a:schemeClr>
          </a:solidFill>
        </p:grpSpPr>
        <p:sp>
          <p:nvSpPr>
            <p:cNvPr id="1029" name="Полилиния 38"/>
            <p:cNvSpPr>
              <a:spLocks/>
            </p:cNvSpPr>
            <p:nvPr/>
          </p:nvSpPr>
          <p:spPr bwMode="auto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0" name="Полилиния 39"/>
            <p:cNvSpPr>
              <a:spLocks/>
            </p:cNvSpPr>
            <p:nvPr/>
          </p:nvSpPr>
          <p:spPr bwMode="auto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1" name="Полилиния 40"/>
            <p:cNvSpPr>
              <a:spLocks/>
            </p:cNvSpPr>
            <p:nvPr/>
          </p:nvSpPr>
          <p:spPr bwMode="auto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2" name="Полилиния 41"/>
            <p:cNvSpPr>
              <a:spLocks/>
            </p:cNvSpPr>
            <p:nvPr/>
          </p:nvSpPr>
          <p:spPr bwMode="auto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3" name="Полилиния 42"/>
            <p:cNvSpPr>
              <a:spLocks/>
            </p:cNvSpPr>
            <p:nvPr/>
          </p:nvSpPr>
          <p:spPr bwMode="auto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6" name="Полилиния 43"/>
            <p:cNvSpPr>
              <a:spLocks/>
            </p:cNvSpPr>
            <p:nvPr/>
          </p:nvSpPr>
          <p:spPr bwMode="auto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7" name="Полилиния 44"/>
            <p:cNvSpPr>
              <a:spLocks/>
            </p:cNvSpPr>
            <p:nvPr/>
          </p:nvSpPr>
          <p:spPr bwMode="auto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8" name="Полилиния 45"/>
            <p:cNvSpPr>
              <a:spLocks/>
            </p:cNvSpPr>
            <p:nvPr/>
          </p:nvSpPr>
          <p:spPr bwMode="auto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39" name="Полилиния 46"/>
            <p:cNvSpPr>
              <a:spLocks/>
            </p:cNvSpPr>
            <p:nvPr/>
          </p:nvSpPr>
          <p:spPr bwMode="auto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0" name="Полилиния 47"/>
            <p:cNvSpPr>
              <a:spLocks/>
            </p:cNvSpPr>
            <p:nvPr/>
          </p:nvSpPr>
          <p:spPr bwMode="auto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1" name="Полилиния 48"/>
            <p:cNvSpPr>
              <a:spLocks/>
            </p:cNvSpPr>
            <p:nvPr/>
          </p:nvSpPr>
          <p:spPr bwMode="auto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2" name="Полилиния 49"/>
            <p:cNvSpPr>
              <a:spLocks noEditPoints="1"/>
            </p:cNvSpPr>
            <p:nvPr/>
          </p:nvSpPr>
          <p:spPr bwMode="auto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5" name="Полилиния 50"/>
            <p:cNvSpPr>
              <a:spLocks/>
            </p:cNvSpPr>
            <p:nvPr/>
          </p:nvSpPr>
          <p:spPr bwMode="auto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6" name="Полилиния 51"/>
            <p:cNvSpPr>
              <a:spLocks/>
            </p:cNvSpPr>
            <p:nvPr/>
          </p:nvSpPr>
          <p:spPr bwMode="auto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7" name="Полилиния 52"/>
            <p:cNvSpPr>
              <a:spLocks/>
            </p:cNvSpPr>
            <p:nvPr/>
          </p:nvSpPr>
          <p:spPr bwMode="auto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8" name="Полилиния 53"/>
            <p:cNvSpPr>
              <a:spLocks/>
            </p:cNvSpPr>
            <p:nvPr/>
          </p:nvSpPr>
          <p:spPr bwMode="auto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49" name="Полилиния 54"/>
            <p:cNvSpPr>
              <a:spLocks/>
            </p:cNvSpPr>
            <p:nvPr/>
          </p:nvSpPr>
          <p:spPr bwMode="auto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0" name="Полилиния 55"/>
            <p:cNvSpPr>
              <a:spLocks/>
            </p:cNvSpPr>
            <p:nvPr/>
          </p:nvSpPr>
          <p:spPr bwMode="auto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1" name="Полилиния 56"/>
            <p:cNvSpPr>
              <a:spLocks/>
            </p:cNvSpPr>
            <p:nvPr/>
          </p:nvSpPr>
          <p:spPr bwMode="auto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3" name="Полилиния 57"/>
            <p:cNvSpPr>
              <a:spLocks/>
            </p:cNvSpPr>
            <p:nvPr/>
          </p:nvSpPr>
          <p:spPr bwMode="auto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4" name="Полилиния 58"/>
            <p:cNvSpPr>
              <a:spLocks/>
            </p:cNvSpPr>
            <p:nvPr/>
          </p:nvSpPr>
          <p:spPr bwMode="auto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5" name="Прямоугольник 59"/>
            <p:cNvSpPr>
              <a:spLocks noChangeArrowheads="1"/>
            </p:cNvSpPr>
            <p:nvPr/>
          </p:nvSpPr>
          <p:spPr bwMode="auto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6" name="Полилиния 60"/>
            <p:cNvSpPr>
              <a:spLocks/>
            </p:cNvSpPr>
            <p:nvPr/>
          </p:nvSpPr>
          <p:spPr bwMode="auto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59" name="Полилиния 61"/>
            <p:cNvSpPr>
              <a:spLocks noEditPoints="1"/>
            </p:cNvSpPr>
            <p:nvPr/>
          </p:nvSpPr>
          <p:spPr bwMode="auto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0" name="Полилиния 62"/>
            <p:cNvSpPr>
              <a:spLocks/>
            </p:cNvSpPr>
            <p:nvPr/>
          </p:nvSpPr>
          <p:spPr bwMode="auto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1" name="Полилиния 63"/>
            <p:cNvSpPr>
              <a:spLocks/>
            </p:cNvSpPr>
            <p:nvPr/>
          </p:nvSpPr>
          <p:spPr bwMode="auto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2" name="Прямоугольник 64"/>
            <p:cNvSpPr>
              <a:spLocks noChangeArrowheads="1"/>
            </p:cNvSpPr>
            <p:nvPr/>
          </p:nvSpPr>
          <p:spPr bwMode="auto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3" name="Полилиния 65"/>
            <p:cNvSpPr>
              <a:spLocks/>
            </p:cNvSpPr>
            <p:nvPr/>
          </p:nvSpPr>
          <p:spPr bwMode="auto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4" name="Полилиния 66"/>
            <p:cNvSpPr>
              <a:spLocks/>
            </p:cNvSpPr>
            <p:nvPr/>
          </p:nvSpPr>
          <p:spPr bwMode="auto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5" name="Полилиния 67"/>
            <p:cNvSpPr>
              <a:spLocks/>
            </p:cNvSpPr>
            <p:nvPr/>
          </p:nvSpPr>
          <p:spPr bwMode="auto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6" name="Полилиния 68"/>
            <p:cNvSpPr>
              <a:spLocks/>
            </p:cNvSpPr>
            <p:nvPr/>
          </p:nvSpPr>
          <p:spPr bwMode="auto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7" name="Полилиния 69"/>
            <p:cNvSpPr>
              <a:spLocks/>
            </p:cNvSpPr>
            <p:nvPr/>
          </p:nvSpPr>
          <p:spPr bwMode="auto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8" name="Полилиния 70"/>
            <p:cNvSpPr>
              <a:spLocks/>
            </p:cNvSpPr>
            <p:nvPr/>
          </p:nvSpPr>
          <p:spPr bwMode="auto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69" name="Полилиния 71"/>
            <p:cNvSpPr>
              <a:spLocks/>
            </p:cNvSpPr>
            <p:nvPr/>
          </p:nvSpPr>
          <p:spPr bwMode="auto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1070" name="Полилиния 72"/>
            <p:cNvSpPr>
              <a:spLocks/>
            </p:cNvSpPr>
            <p:nvPr/>
          </p:nvSpPr>
          <p:spPr bwMode="auto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7"/>
          <p:cNvSpPr>
            <a:spLocks noEditPoints="1"/>
          </p:cNvSpPr>
          <p:nvPr/>
        </p:nvSpPr>
        <p:spPr bwMode="auto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назв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Щелкните, чтобы ввести имя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321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7"/>
          <p:cNvSpPr>
            <a:spLocks noEditPoints="1"/>
          </p:cNvSpPr>
          <p:nvPr/>
        </p:nvSpPr>
        <p:spPr bwMode="auto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6"/>
          <p:cNvSpPr>
            <a:spLocks noEditPoints="1"/>
          </p:cNvSpPr>
          <p:nvPr/>
        </p:nvSpPr>
        <p:spPr bwMode="auto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Четыре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7"/>
          <p:cNvSpPr>
            <a:spLocks noEditPoints="1"/>
          </p:cNvSpPr>
          <p:nvPr/>
        </p:nvSpPr>
        <p:spPr bwMode="auto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есть изображ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6" name="Полилиния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вое изображение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59872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2048256"/>
            <a:ext cx="91440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noProof="0" smtClean="0"/>
              <a:pPr/>
              <a:t>06.09.2015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12" y="944366"/>
            <a:ext cx="10009112" cy="5544616"/>
          </a:xfrm>
        </p:spPr>
        <p:txBody>
          <a:bodyPr>
            <a:noAutofit/>
          </a:bodyPr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6600" b="1" i="0" baseline="0" dirty="0" smtClean="0">
                <a:solidFill>
                  <a:srgbClr val="FFFF00"/>
                </a:solidFill>
                <a:latin typeface="Gabriola" panose="04040605051002020D02" pitchFamily="82" charset="0"/>
              </a:rPr>
              <a:t>Установление империи</a:t>
            </a:r>
            <a:r>
              <a:rPr lang="ru-RU" sz="6000" b="0" i="0" baseline="0" dirty="0" smtClean="0">
                <a:solidFill>
                  <a:schemeClr val="tx1"/>
                </a:solidFill>
                <a:latin typeface="Gabriola" panose="04040605051002020D02" pitchFamily="82" charset="0"/>
              </a:rPr>
              <a:t/>
            </a:r>
            <a:br>
              <a:rPr lang="ru-RU" sz="6000" b="0" i="0" baseline="0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6000" dirty="0">
                <a:latin typeface="Gabriola" panose="04040605051002020D02" pitchFamily="82" charset="0"/>
              </a:rPr>
              <a:t/>
            </a:r>
            <a:br>
              <a:rPr lang="ru-RU" sz="6000" dirty="0">
                <a:latin typeface="Gabriola" panose="04040605051002020D02" pitchFamily="82" charset="0"/>
              </a:rPr>
            </a:br>
            <a:r>
              <a:rPr lang="ru-RU" sz="4800" i="1" dirty="0" smtClean="0">
                <a:latin typeface="Gabriola" panose="04040605051002020D02" pitchFamily="82" charset="0"/>
              </a:rPr>
              <a:t>План урока:</a:t>
            </a:r>
            <a:r>
              <a:rPr lang="ru-RU" sz="6000" dirty="0" smtClean="0">
                <a:latin typeface="Gabriola" panose="04040605051002020D02" pitchFamily="82" charset="0"/>
              </a:rPr>
              <a:t/>
            </a:r>
            <a:br>
              <a:rPr lang="ru-RU" sz="6000" dirty="0" smtClean="0">
                <a:latin typeface="Gabriola" panose="04040605051002020D02" pitchFamily="82" charset="0"/>
              </a:rPr>
            </a:br>
            <a:r>
              <a:rPr lang="ru-RU" sz="6000" dirty="0" smtClean="0">
                <a:latin typeface="Gabriola" panose="04040605051002020D02" pitchFamily="82" charset="0"/>
              </a:rPr>
              <a:t>1. Борьба Антония и </a:t>
            </a:r>
            <a:r>
              <a:rPr lang="ru-RU" sz="6000" dirty="0" err="1" smtClean="0">
                <a:latin typeface="Gabriola" panose="04040605051002020D02" pitchFamily="82" charset="0"/>
              </a:rPr>
              <a:t>Октавиана</a:t>
            </a:r>
            <a:r>
              <a:rPr lang="ru-RU" sz="6000" dirty="0" smtClean="0">
                <a:latin typeface="Gabriola" panose="04040605051002020D02" pitchFamily="82" charset="0"/>
              </a:rPr>
              <a:t> за власть</a:t>
            </a:r>
            <a:br>
              <a:rPr lang="ru-RU" sz="6000" dirty="0" smtClean="0">
                <a:latin typeface="Gabriola" panose="04040605051002020D02" pitchFamily="82" charset="0"/>
              </a:rPr>
            </a:br>
            <a:r>
              <a:rPr lang="ru-RU" sz="6000" dirty="0" smtClean="0">
                <a:latin typeface="Gabriola" panose="04040605051002020D02" pitchFamily="82" charset="0"/>
              </a:rPr>
              <a:t>2. Внутренняя политика </a:t>
            </a:r>
            <a:r>
              <a:rPr lang="ru-RU" sz="6000" dirty="0" err="1" smtClean="0">
                <a:latin typeface="Gabriola" panose="04040605051002020D02" pitchFamily="82" charset="0"/>
              </a:rPr>
              <a:t>Октавиана</a:t>
            </a:r>
            <a:r>
              <a:rPr lang="ru-RU" sz="6000" dirty="0" smtClean="0">
                <a:latin typeface="Gabriola" panose="04040605051002020D02" pitchFamily="82" charset="0"/>
              </a:rPr>
              <a:t> Августа</a:t>
            </a:r>
            <a:br>
              <a:rPr lang="ru-RU" sz="6000" dirty="0" smtClean="0">
                <a:latin typeface="Gabriola" panose="04040605051002020D02" pitchFamily="82" charset="0"/>
              </a:rPr>
            </a:br>
            <a:r>
              <a:rPr lang="ru-RU" sz="6000" dirty="0" smtClean="0">
                <a:latin typeface="Gabriola" panose="04040605051002020D02" pitchFamily="82" charset="0"/>
              </a:rPr>
              <a:t>3. Внешняя политика</a:t>
            </a:r>
            <a:endParaRPr lang="ru-RU" sz="6000" b="0" i="0" baseline="0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06780" y="0"/>
            <a:ext cx="3124200" cy="1828800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110000"/>
              </a:lnSpc>
              <a:spcBef>
                <a:spcPts val="1800"/>
              </a:spcBef>
              <a:buNone/>
            </a:pPr>
            <a:r>
              <a:rPr lang="ru-RU" sz="2000" b="1" i="0" smtClean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Дата</a:t>
            </a:r>
            <a:endParaRPr lang="ru-RU" sz="2000" b="1" i="0" dirty="0">
              <a:solidFill>
                <a:schemeClr val="tx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476672"/>
            <a:ext cx="4634522" cy="21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6085" y="260648"/>
            <a:ext cx="10476656" cy="76518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Борьба Антония и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Октавиана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власть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2324635"/>
            <a:ext cx="3333750" cy="4343400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7788" y="1328826"/>
            <a:ext cx="5112568" cy="731540"/>
          </a:xfrm>
        </p:spPr>
        <p:txBody>
          <a:bodyPr>
            <a:noAutofit/>
          </a:bodyPr>
          <a:lstStyle/>
          <a:p>
            <a:pPr marL="4762" indent="0"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Марк Антоний – участник заговора против Цезаря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476" y="2174077"/>
            <a:ext cx="3096344" cy="4644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4775" y="1260631"/>
            <a:ext cx="51125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err="1" smtClean="0">
                <a:solidFill>
                  <a:srgbClr val="FFFF00"/>
                </a:solidFill>
              </a:rPr>
              <a:t>Октавиан</a:t>
            </a:r>
            <a:r>
              <a:rPr lang="ru-RU" sz="2800" b="1" i="1" dirty="0" smtClean="0">
                <a:solidFill>
                  <a:srgbClr val="FFFF00"/>
                </a:solidFill>
              </a:rPr>
              <a:t> – двоюродный внук Цезаря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5085184"/>
            <a:ext cx="9144002" cy="990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Клеопатра – царица Египта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1" y="344208"/>
            <a:ext cx="3048000" cy="4476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56" y="351365"/>
            <a:ext cx="3672408" cy="4486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224"/>
          <a:stretch/>
        </p:blipFill>
        <p:spPr>
          <a:xfrm>
            <a:off x="7750596" y="682345"/>
            <a:ext cx="4037434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77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7788" y="9008"/>
            <a:ext cx="9144002" cy="69317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31 </a:t>
            </a:r>
            <a:r>
              <a:rPr lang="ru-RU" b="1" dirty="0" err="1" smtClean="0">
                <a:solidFill>
                  <a:srgbClr val="FFFF00"/>
                </a:solidFill>
              </a:rPr>
              <a:t>г.до</a:t>
            </a:r>
            <a:r>
              <a:rPr lang="ru-RU" b="1" dirty="0" smtClean="0">
                <a:solidFill>
                  <a:srgbClr val="FFFF00"/>
                </a:solidFill>
              </a:rPr>
              <a:t> н. э. – битва у </a:t>
            </a:r>
            <a:r>
              <a:rPr lang="ru-RU" b="1" dirty="0" err="1" smtClean="0">
                <a:solidFill>
                  <a:srgbClr val="FFFF00"/>
                </a:solidFill>
              </a:rPr>
              <a:t>м.Акций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197868" y="2048256"/>
            <a:ext cx="9468546" cy="4191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88" y="145303"/>
            <a:ext cx="4352925" cy="2524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4" y="1052736"/>
            <a:ext cx="765317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3852" y="332656"/>
            <a:ext cx="9144002" cy="693176"/>
          </a:xfrm>
        </p:spPr>
        <p:txBody>
          <a:bodyPr/>
          <a:lstStyle/>
          <a:p>
            <a:r>
              <a:rPr lang="ru-RU" b="1" u="sng" dirty="0" smtClean="0"/>
              <a:t>2. Внутренняя политика </a:t>
            </a:r>
            <a:r>
              <a:rPr lang="ru-RU" b="1" u="sng" dirty="0" err="1" smtClean="0"/>
              <a:t>Актавиана</a:t>
            </a:r>
            <a:endParaRPr lang="ru-RU" b="1" u="sng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757793" y="1412776"/>
            <a:ext cx="9468546" cy="4191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Окончание гражданских войн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Носил звание императора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Личная стража – преторианцы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Рим стал империей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61" y="4005064"/>
            <a:ext cx="3466356" cy="26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4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1804" y="188640"/>
            <a:ext cx="9144002" cy="693176"/>
          </a:xfrm>
        </p:spPr>
        <p:txBody>
          <a:bodyPr/>
          <a:lstStyle/>
          <a:p>
            <a:r>
              <a:rPr lang="ru-RU" b="1" dirty="0" smtClean="0"/>
              <a:t>3. Внешняя политика </a:t>
            </a:r>
            <a:r>
              <a:rPr lang="ru-RU" b="1" dirty="0" err="1"/>
              <a:t>О</a:t>
            </a:r>
            <a:r>
              <a:rPr lang="ru-RU" b="1" dirty="0" err="1" smtClean="0"/>
              <a:t>ктавиана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837828" y="1268760"/>
            <a:ext cx="11017224" cy="4191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20 </a:t>
            </a:r>
            <a:r>
              <a:rPr lang="ru-RU" sz="3200" b="1" dirty="0" err="1" smtClean="0">
                <a:solidFill>
                  <a:srgbClr val="FFFF00"/>
                </a:solidFill>
              </a:rPr>
              <a:t>г.до</a:t>
            </a:r>
            <a:r>
              <a:rPr lang="ru-RU" sz="3200" b="1" dirty="0" smtClean="0">
                <a:solidFill>
                  <a:srgbClr val="FFFF00"/>
                </a:solidFill>
              </a:rPr>
              <a:t> н.э. – установление мира с Парфией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15"/>
          <a:stretch/>
        </p:blipFill>
        <p:spPr>
          <a:xfrm>
            <a:off x="909836" y="2132856"/>
            <a:ext cx="9525000" cy="4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08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773" y="44624"/>
            <a:ext cx="9468546" cy="4191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 </a:t>
            </a:r>
            <a:r>
              <a:rPr lang="ru-RU" sz="3200" b="1" dirty="0" err="1" smtClean="0">
                <a:solidFill>
                  <a:srgbClr val="FFFF00"/>
                </a:solidFill>
              </a:rPr>
              <a:t>г.до</a:t>
            </a:r>
            <a:r>
              <a:rPr lang="ru-RU" sz="3200" b="1" dirty="0" smtClean="0">
                <a:solidFill>
                  <a:srgbClr val="FFFF00"/>
                </a:solidFill>
              </a:rPr>
              <a:t> н.э. – бой в </a:t>
            </a:r>
            <a:r>
              <a:rPr lang="ru-RU" sz="3200" b="1" dirty="0" err="1" smtClean="0">
                <a:solidFill>
                  <a:srgbClr val="FFFF00"/>
                </a:solidFill>
              </a:rPr>
              <a:t>Тевтобургском</a:t>
            </a:r>
            <a:r>
              <a:rPr lang="ru-RU" sz="3200" b="1" dirty="0" smtClean="0">
                <a:solidFill>
                  <a:srgbClr val="FFFF00"/>
                </a:solidFill>
              </a:rPr>
              <a:t> лесу (разгром римлян германцами)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329" y="4258867"/>
            <a:ext cx="1805186" cy="2527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136" y="1340768"/>
            <a:ext cx="5496359" cy="4372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3" y="2299852"/>
            <a:ext cx="47434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Домашнее задание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197868" y="2048256"/>
            <a:ext cx="9468546" cy="4191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Параграф 53 (прочитать), </a:t>
            </a:r>
          </a:p>
          <a:p>
            <a:r>
              <a:rPr lang="ru-RU" sz="3600" b="1" dirty="0" smtClean="0"/>
              <a:t>Параграф 54 + ? 3,4 (устно)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79668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oqueAlbum_16x9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5B1A6B-6048-409A-8CF0-5118C47B3D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Свадебный фотоальбом в черно-белом барочном стиле (широкоэкранный формат)</Template>
  <TotalTime>0</TotalTime>
  <Words>99</Words>
  <Application>Microsoft Office PowerPoint</Application>
  <PresentationFormat>Произвольный</PresentationFormat>
  <Paragraphs>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Gabriola</vt:lpstr>
      <vt:lpstr>Times New Roman</vt:lpstr>
      <vt:lpstr>BaroqueAlbum_16x9</vt:lpstr>
      <vt:lpstr>Установление империи  План урока: 1. Борьба Антония и Октавиана за власть 2. Внутренняя политика Октавиана Августа 3. Внешняя политика</vt:lpstr>
      <vt:lpstr>1. Борьба Антония и Октавиана за власть</vt:lpstr>
      <vt:lpstr>Презентация PowerPoint</vt:lpstr>
      <vt:lpstr>31 г.до н. э. – битва у м.Акций</vt:lpstr>
      <vt:lpstr>2. Внутренняя политика Актавиана</vt:lpstr>
      <vt:lpstr>3. Внешняя политика Октавиана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2015-05-14T15:40:02Z</dcterms:created>
  <dcterms:modified xsi:type="dcterms:W3CDTF">2015-09-06T13:41:36Z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TC028133299991</vt:lpwstr>
  </property>
</Properties>
</file>